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Aileron Heavy Bold" panose="020B0604020202020204" charset="-1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ileron Regular" panose="020B0604020202020204" charset="-18"/>
      <p:regular r:id="rId10"/>
    </p:embeddedFont>
    <p:embeddedFont>
      <p:font typeface="Aileron Regular Bold" panose="020B0604020202020204" charset="-18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1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348" r="44352"/>
          <a:stretch>
            <a:fillRect/>
          </a:stretch>
        </p:blipFill>
        <p:spPr>
          <a:xfrm>
            <a:off x="2186758" y="0"/>
            <a:ext cx="6835641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63263" y="1909886"/>
            <a:ext cx="7096037" cy="6467228"/>
            <a:chOff x="0" y="0"/>
            <a:chExt cx="9461383" cy="8622970"/>
          </a:xfrm>
        </p:grpSpPr>
        <p:sp>
          <p:nvSpPr>
            <p:cNvPr id="4" name="TextBox 4"/>
            <p:cNvSpPr txBox="1"/>
            <p:nvPr/>
          </p:nvSpPr>
          <p:spPr>
            <a:xfrm>
              <a:off x="0" y="304800"/>
              <a:ext cx="9461383" cy="6632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2"/>
                </a:lnSpc>
              </a:pPr>
              <a:r>
                <a:rPr lang="en-US" sz="13200">
                  <a:solidFill>
                    <a:srgbClr val="5D7963"/>
                  </a:solidFill>
                  <a:latin typeface="Aileron Heavy Bold"/>
                </a:rPr>
                <a:t>Moje zelená hranice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302167"/>
              <a:ext cx="9461383" cy="1320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99"/>
                </a:lnSpc>
              </a:pPr>
              <a:r>
                <a:rPr lang="en-US" sz="5999" spc="359">
                  <a:solidFill>
                    <a:srgbClr val="5D7963"/>
                  </a:solidFill>
                  <a:latin typeface="Aileron Regular"/>
                </a:rPr>
                <a:t>ÚKOL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357" r="48721"/>
          <a:stretch>
            <a:fillRect/>
          </a:stretch>
        </p:blipFill>
        <p:spPr>
          <a:xfrm>
            <a:off x="0" y="0"/>
            <a:ext cx="4462617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19716" y="1247775"/>
            <a:ext cx="11175616" cy="124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48"/>
              </a:lnSpc>
            </a:pPr>
            <a:r>
              <a:rPr lang="en-US" sz="9634">
                <a:solidFill>
                  <a:srgbClr val="5D7963"/>
                </a:solidFill>
                <a:latin typeface="Aileron Heavy Bold"/>
              </a:rPr>
              <a:t>Úkol ve skupině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419716" y="3030863"/>
            <a:ext cx="11839584" cy="53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2"/>
              </a:lnSpc>
            </a:pPr>
            <a:r>
              <a:rPr lang="en-US" sz="5001">
                <a:solidFill>
                  <a:srgbClr val="000000"/>
                </a:solidFill>
                <a:latin typeface="Aileron Regular Bold"/>
              </a:rPr>
              <a:t>Co můžu udělat pro to, abych snížil svoji ekologickou stopu a choval se šetrněji k životnímu prostředí?</a:t>
            </a:r>
          </a:p>
          <a:p>
            <a:pPr>
              <a:lnSpc>
                <a:spcPts val="7002"/>
              </a:lnSpc>
            </a:pPr>
            <a:endParaRPr lang="en-US" sz="5001">
              <a:solidFill>
                <a:srgbClr val="000000"/>
              </a:solidFill>
              <a:latin typeface="Aileron Regular Bold"/>
            </a:endParaRPr>
          </a:p>
          <a:p>
            <a:pPr>
              <a:lnSpc>
                <a:spcPts val="7002"/>
              </a:lnSpc>
            </a:pPr>
            <a:r>
              <a:rPr lang="en-US" sz="5001">
                <a:solidFill>
                  <a:srgbClr val="000000"/>
                </a:solidFill>
                <a:latin typeface="Aileron Regular Bold"/>
              </a:rPr>
              <a:t>Brainstorming – 15 minut</a:t>
            </a:r>
          </a:p>
          <a:p>
            <a:pPr>
              <a:lnSpc>
                <a:spcPts val="7282"/>
              </a:lnSpc>
              <a:spcBef>
                <a:spcPct val="0"/>
              </a:spcBef>
            </a:pPr>
            <a:endParaRPr lang="en-US" sz="5001">
              <a:solidFill>
                <a:srgbClr val="000000"/>
              </a:solidFill>
              <a:latin typeface="Aileron Regular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8617" r="34365"/>
          <a:stretch>
            <a:fillRect/>
          </a:stretch>
        </p:blipFill>
        <p:spPr>
          <a:xfrm>
            <a:off x="0" y="0"/>
            <a:ext cx="4168806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5333670" cy="2303292"/>
            <a:chOff x="0" y="0"/>
            <a:chExt cx="7111560" cy="3071056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7111560" cy="3071056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70683" y="713203"/>
              <a:ext cx="5970194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spc="160">
                  <a:solidFill>
                    <a:srgbClr val="FFFFFF"/>
                  </a:solidFill>
                  <a:latin typeface="Aileron Heavy Bold"/>
                </a:rPr>
                <a:t>ÚKOL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69307" y="952500"/>
            <a:ext cx="11065424" cy="928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33"/>
              </a:lnSpc>
            </a:pP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Projděte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si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ve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skupině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věci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/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činnosti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,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které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jste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sepsali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a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zkuste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si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u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každé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říct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,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zda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danou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věc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/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činnost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: </a:t>
            </a:r>
          </a:p>
          <a:p>
            <a:pPr>
              <a:lnSpc>
                <a:spcPts val="5233"/>
              </a:lnSpc>
            </a:pPr>
            <a:endParaRPr lang="en-US" sz="3738" dirty="0">
              <a:solidFill>
                <a:srgbClr val="000000"/>
              </a:solidFill>
              <a:latin typeface="Aileron Regular Bold"/>
            </a:endParaRPr>
          </a:p>
          <a:p>
            <a:pPr algn="just">
              <a:lnSpc>
                <a:spcPts val="5233"/>
              </a:lnSpc>
            </a:pPr>
            <a:r>
              <a:rPr lang="en-US" sz="3738" dirty="0">
                <a:solidFill>
                  <a:srgbClr val="00BF63"/>
                </a:solidFill>
                <a:latin typeface="Aileron Regular Bold"/>
              </a:rPr>
              <a:t>a) </a:t>
            </a:r>
            <a:r>
              <a:rPr lang="en-US" sz="3738" dirty="0" err="1">
                <a:solidFill>
                  <a:srgbClr val="00BF63"/>
                </a:solidFill>
                <a:latin typeface="Aileron Regular Bold"/>
              </a:rPr>
              <a:t>již</a:t>
            </a:r>
            <a:r>
              <a:rPr lang="en-US" sz="3738" dirty="0">
                <a:solidFill>
                  <a:srgbClr val="00BF63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BF63"/>
                </a:solidFill>
                <a:latin typeface="Aileron Regular Bold"/>
              </a:rPr>
              <a:t>pravidelně</a:t>
            </a:r>
            <a:r>
              <a:rPr lang="en-US" sz="3738" dirty="0">
                <a:solidFill>
                  <a:srgbClr val="00BF63"/>
                </a:solidFill>
                <a:latin typeface="Aileron Regular Bold"/>
              </a:rPr>
              <a:t>/</a:t>
            </a:r>
            <a:r>
              <a:rPr lang="en-US" sz="3738" dirty="0" err="1">
                <a:solidFill>
                  <a:srgbClr val="00BF63"/>
                </a:solidFill>
                <a:latin typeface="Aileron Regular Bold"/>
              </a:rPr>
              <a:t>vždy</a:t>
            </a:r>
            <a:r>
              <a:rPr lang="en-US" sz="3738" dirty="0">
                <a:solidFill>
                  <a:srgbClr val="00BF63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BF63"/>
                </a:solidFill>
                <a:latin typeface="Aileron Regular Bold"/>
              </a:rPr>
              <a:t>děláte</a:t>
            </a:r>
            <a:r>
              <a:rPr lang="en-US" sz="3738" dirty="0">
                <a:solidFill>
                  <a:srgbClr val="00BF63"/>
                </a:solidFill>
                <a:latin typeface="Aileron Regular Bold"/>
              </a:rPr>
              <a:t>/</a:t>
            </a:r>
            <a:r>
              <a:rPr lang="en-US" sz="3738" dirty="0" err="1">
                <a:solidFill>
                  <a:srgbClr val="00BF63"/>
                </a:solidFill>
                <a:latin typeface="Aileron Regular Bold"/>
              </a:rPr>
              <a:t>používáte</a:t>
            </a:r>
            <a:endParaRPr lang="en-US" sz="3738" dirty="0">
              <a:solidFill>
                <a:srgbClr val="00BF63"/>
              </a:solidFill>
              <a:latin typeface="Aileron Regular Bold"/>
            </a:endParaRPr>
          </a:p>
          <a:p>
            <a:pPr algn="just">
              <a:lnSpc>
                <a:spcPts val="5233"/>
              </a:lnSpc>
            </a:pPr>
            <a:r>
              <a:rPr lang="en-US" sz="3738" dirty="0">
                <a:solidFill>
                  <a:srgbClr val="FFBD59"/>
                </a:solidFill>
                <a:latin typeface="Aileron Regular Bold"/>
              </a:rPr>
              <a:t>b) </a:t>
            </a:r>
            <a:r>
              <a:rPr lang="en-US" sz="3738" dirty="0" err="1">
                <a:solidFill>
                  <a:srgbClr val="FFBD59"/>
                </a:solidFill>
                <a:latin typeface="Aileron Regular Bold"/>
              </a:rPr>
              <a:t>někdy</a:t>
            </a:r>
            <a:r>
              <a:rPr lang="en-US" sz="3738" dirty="0">
                <a:solidFill>
                  <a:srgbClr val="FFBD59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FFBD59"/>
                </a:solidFill>
                <a:latin typeface="Aileron Regular Bold"/>
              </a:rPr>
              <a:t>děláte</a:t>
            </a:r>
            <a:r>
              <a:rPr lang="en-US" sz="3738" dirty="0">
                <a:solidFill>
                  <a:srgbClr val="FFBD59"/>
                </a:solidFill>
                <a:latin typeface="Aileron Regular Bold"/>
              </a:rPr>
              <a:t>/</a:t>
            </a:r>
            <a:r>
              <a:rPr lang="en-US" sz="3738" dirty="0" err="1">
                <a:solidFill>
                  <a:srgbClr val="FFBD59"/>
                </a:solidFill>
                <a:latin typeface="Aileron Regular Bold"/>
              </a:rPr>
              <a:t>používáte</a:t>
            </a:r>
            <a:endParaRPr lang="en-US" sz="3738" dirty="0">
              <a:solidFill>
                <a:srgbClr val="FFBD59"/>
              </a:solidFill>
              <a:latin typeface="Aileron Regular Bold"/>
            </a:endParaRPr>
          </a:p>
          <a:p>
            <a:pPr algn="just">
              <a:lnSpc>
                <a:spcPts val="5233"/>
              </a:lnSpc>
            </a:pPr>
            <a:r>
              <a:rPr lang="en-US" sz="3738" dirty="0">
                <a:solidFill>
                  <a:srgbClr val="FF3131"/>
                </a:solidFill>
                <a:latin typeface="Aileron Regular Bold"/>
              </a:rPr>
              <a:t>c) </a:t>
            </a:r>
            <a:r>
              <a:rPr lang="en-US" sz="3738" dirty="0" err="1">
                <a:solidFill>
                  <a:srgbClr val="FF3131"/>
                </a:solidFill>
                <a:latin typeface="Aileron Regular Bold"/>
              </a:rPr>
              <a:t>vůbec</a:t>
            </a:r>
            <a:r>
              <a:rPr lang="en-US" sz="3738" dirty="0">
                <a:solidFill>
                  <a:srgbClr val="FF3131"/>
                </a:solidFill>
                <a:latin typeface="Aileron Regular Bold"/>
              </a:rPr>
              <a:t> </a:t>
            </a:r>
            <a:r>
              <a:rPr lang="en-US" sz="3738" dirty="0" err="1" smtClean="0">
                <a:solidFill>
                  <a:srgbClr val="FF3131"/>
                </a:solidFill>
                <a:latin typeface="Aileron Regular Bold"/>
              </a:rPr>
              <a:t>neděláte</a:t>
            </a:r>
            <a:r>
              <a:rPr lang="en-US" sz="3738" dirty="0" smtClean="0">
                <a:solidFill>
                  <a:srgbClr val="FF3131"/>
                </a:solidFill>
                <a:latin typeface="Aileron Regular Bold"/>
              </a:rPr>
              <a:t>/</a:t>
            </a:r>
            <a:r>
              <a:rPr lang="cs-CZ" sz="3738" dirty="0" smtClean="0">
                <a:solidFill>
                  <a:srgbClr val="FF3131"/>
                </a:solidFill>
                <a:latin typeface="Aileron Regular Bold"/>
              </a:rPr>
              <a:t>ne</a:t>
            </a:r>
            <a:r>
              <a:rPr lang="en-US" sz="3738" dirty="0" err="1" smtClean="0">
                <a:solidFill>
                  <a:srgbClr val="FF3131"/>
                </a:solidFill>
                <a:latin typeface="Aileron Regular Bold"/>
              </a:rPr>
              <a:t>používáte</a:t>
            </a:r>
            <a:r>
              <a:rPr lang="en-US" sz="3738" dirty="0" smtClean="0">
                <a:solidFill>
                  <a:srgbClr val="FF3131"/>
                </a:solidFill>
                <a:latin typeface="Aileron Regular Bold"/>
              </a:rPr>
              <a:t> </a:t>
            </a:r>
            <a:endParaRPr lang="en-US" sz="3738" dirty="0">
              <a:solidFill>
                <a:srgbClr val="FF3131"/>
              </a:solidFill>
              <a:latin typeface="Aileron Regular Bold"/>
            </a:endParaRPr>
          </a:p>
          <a:p>
            <a:pPr>
              <a:lnSpc>
                <a:spcPts val="5233"/>
              </a:lnSpc>
            </a:pPr>
            <a:endParaRPr lang="en-US" sz="3738" dirty="0">
              <a:solidFill>
                <a:srgbClr val="FF3131"/>
              </a:solidFill>
              <a:latin typeface="Aileron Regular Bold"/>
            </a:endParaRPr>
          </a:p>
          <a:p>
            <a:pPr>
              <a:lnSpc>
                <a:spcPts val="5233"/>
              </a:lnSpc>
            </a:pP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U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věcí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,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které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vůbec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neděláte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/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nepoužíváte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si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zkuste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říct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,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zda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je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ve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vašich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možnostech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/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silách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tuto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věc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dělat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–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případně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pokud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ne, co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vám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brání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ji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en-US" sz="3738" dirty="0" err="1">
                <a:solidFill>
                  <a:srgbClr val="000000"/>
                </a:solidFill>
                <a:latin typeface="Aileron Regular Bold"/>
              </a:rPr>
              <a:t>dělat</a:t>
            </a:r>
            <a:r>
              <a:rPr lang="en-US" sz="3738" dirty="0">
                <a:solidFill>
                  <a:srgbClr val="000000"/>
                </a:solidFill>
                <a:latin typeface="Aileron Regular Bold"/>
              </a:rPr>
              <a:t>.</a:t>
            </a:r>
          </a:p>
          <a:p>
            <a:pPr algn="ctr">
              <a:lnSpc>
                <a:spcPts val="11679"/>
              </a:lnSpc>
              <a:spcBef>
                <a:spcPct val="0"/>
              </a:spcBef>
            </a:pPr>
            <a:endParaRPr lang="en-US" sz="3738" dirty="0">
              <a:solidFill>
                <a:srgbClr val="000000"/>
              </a:solidFill>
              <a:latin typeface="Aileron Regular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Vlastní</PresentationFormat>
  <Paragraphs>14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Arial</vt:lpstr>
      <vt:lpstr>Aileron Heavy Bold</vt:lpstr>
      <vt:lpstr>Calibri</vt:lpstr>
      <vt:lpstr>Aileron Regular</vt:lpstr>
      <vt:lpstr>Aileron Regular Bold</vt:lpstr>
      <vt:lpstr>Office Theme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zelená hranice</dc:title>
  <cp:lastModifiedBy>hp</cp:lastModifiedBy>
  <cp:revision>2</cp:revision>
  <dcterms:created xsi:type="dcterms:W3CDTF">2006-08-16T00:00:00Z</dcterms:created>
  <dcterms:modified xsi:type="dcterms:W3CDTF">2023-05-17T16:09:42Z</dcterms:modified>
  <dc:identifier>DAFjL22-qm0</dc:identifier>
</cp:coreProperties>
</file>